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  <p:embeddedFont>
      <p:font typeface="Noto Sans Symbols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F0502020204030204" pitchFamily="34" charset="0"/>
      <p:bold r:id="rId32"/>
      <p:italic r:id="rId33"/>
      <p:boldItalic r:id="rId34"/>
    </p:embeddedFont>
    <p:embeddedFont>
      <p:font typeface="Work Sans Black" panose="020F0502020204030204" pitchFamily="34" charset="0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b+ZLtXpVfwmMZYOyMvErLS9mU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3F093-1977-4376-8AA2-E40676BBEFD9}">
  <a:tblStyle styleId="{0C83F093-1977-4376-8AA2-E40676BBEF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6E7"/>
          </a:solidFill>
        </a:fill>
      </a:tcStyle>
    </a:wholeTbl>
    <a:band1H>
      <a:tcTxStyle b="off" i="off"/>
      <a:tcStyle>
        <a:tcBdr/>
        <a:fill>
          <a:solidFill>
            <a:srgbClr val="F6CA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6CA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 1">
  <p:cSld name="Cover 4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-22225" y="-14825"/>
            <a:ext cx="9173700" cy="51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7192024" y="2290584"/>
            <a:ext cx="983400" cy="28605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8175425" y="-12289"/>
            <a:ext cx="983400" cy="51633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4997080" y="3476816"/>
            <a:ext cx="983400" cy="167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5980506" y="1327350"/>
            <a:ext cx="983400" cy="382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349" y="435675"/>
            <a:ext cx="2705850" cy="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2778961" y="2629306"/>
            <a:ext cx="983400" cy="25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3762363" y="3067139"/>
            <a:ext cx="983400" cy="208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564650" y="3344481"/>
            <a:ext cx="983400" cy="180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1548052" y="3658144"/>
            <a:ext cx="983400" cy="14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lumn 5">
  <p:cSld name="Content Column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580239" y="1009545"/>
            <a:ext cx="796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571500" y="2545990"/>
            <a:ext cx="1885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571500" y="3076242"/>
            <a:ext cx="1885800" cy="1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3"/>
          </p:nvPr>
        </p:nvSpPr>
        <p:spPr>
          <a:xfrm>
            <a:off x="571500" y="2255840"/>
            <a:ext cx="188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4"/>
          </p:nvPr>
        </p:nvSpPr>
        <p:spPr>
          <a:xfrm>
            <a:off x="2604695" y="2545990"/>
            <a:ext cx="1885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5"/>
          </p:nvPr>
        </p:nvSpPr>
        <p:spPr>
          <a:xfrm>
            <a:off x="2604695" y="3076242"/>
            <a:ext cx="1885800" cy="1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6"/>
          </p:nvPr>
        </p:nvSpPr>
        <p:spPr>
          <a:xfrm>
            <a:off x="2604695" y="2255840"/>
            <a:ext cx="188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7"/>
          </p:nvPr>
        </p:nvSpPr>
        <p:spPr>
          <a:xfrm>
            <a:off x="4637218" y="2545990"/>
            <a:ext cx="1885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8"/>
          </p:nvPr>
        </p:nvSpPr>
        <p:spPr>
          <a:xfrm>
            <a:off x="4637218" y="3076242"/>
            <a:ext cx="1885800" cy="1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9"/>
          </p:nvPr>
        </p:nvSpPr>
        <p:spPr>
          <a:xfrm>
            <a:off x="4637218" y="2255840"/>
            <a:ext cx="188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13"/>
          </p:nvPr>
        </p:nvSpPr>
        <p:spPr>
          <a:xfrm>
            <a:off x="6661674" y="2545990"/>
            <a:ext cx="1885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4"/>
          </p:nvPr>
        </p:nvSpPr>
        <p:spPr>
          <a:xfrm>
            <a:off x="6661674" y="3076242"/>
            <a:ext cx="1885800" cy="1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5"/>
          </p:nvPr>
        </p:nvSpPr>
        <p:spPr>
          <a:xfrm>
            <a:off x="6661674" y="2255840"/>
            <a:ext cx="188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16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1"/>
          </p:nvPr>
        </p:nvSpPr>
        <p:spPr>
          <a:xfrm>
            <a:off x="1428750" y="3525327"/>
            <a:ext cx="27690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2"/>
          </p:nvPr>
        </p:nvSpPr>
        <p:spPr>
          <a:xfrm>
            <a:off x="1428750" y="3777175"/>
            <a:ext cx="27690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77777"/>
              </a:buClr>
              <a:buSzPts val="1100"/>
              <a:buNone/>
              <a:defRPr sz="1100" b="0" i="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>
            <a:spLocks noGrp="1"/>
          </p:cNvSpPr>
          <p:nvPr>
            <p:ph type="pic" idx="3"/>
          </p:nvPr>
        </p:nvSpPr>
        <p:spPr>
          <a:xfrm>
            <a:off x="571500" y="3448563"/>
            <a:ext cx="656100" cy="657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/>
          <p:nvPr/>
        </p:nvSpPr>
        <p:spPr>
          <a:xfrm>
            <a:off x="5044965" y="2351314"/>
            <a:ext cx="983400" cy="27924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6028372" y="435686"/>
            <a:ext cx="983400" cy="47127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5"/>
          <p:cNvSpPr/>
          <p:nvPr/>
        </p:nvSpPr>
        <p:spPr>
          <a:xfrm>
            <a:off x="7187107" y="3321688"/>
            <a:ext cx="983400" cy="18267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8170514" y="1724298"/>
            <a:ext cx="983400" cy="34242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582865" y="1684919"/>
            <a:ext cx="38985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100"/>
              <a:buFont typeface="Arial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>
            <a:off x="571500" y="1249233"/>
            <a:ext cx="1179600" cy="195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2865" y="435686"/>
            <a:ext cx="3083525" cy="37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5"/>
          <p:cNvSpPr txBox="1">
            <a:spLocks noGrp="1"/>
          </p:cNvSpPr>
          <p:nvPr>
            <p:ph type="body" idx="2"/>
          </p:nvPr>
        </p:nvSpPr>
        <p:spPr>
          <a:xfrm>
            <a:off x="582865" y="3579646"/>
            <a:ext cx="38985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77777"/>
              </a:buClr>
              <a:buSzPts val="2100"/>
              <a:buNone/>
              <a:defRPr sz="2100" b="0">
                <a:solidFill>
                  <a:srgbClr val="777777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 3">
  <p:cSld name="2 Column Content 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580239" y="1009545"/>
            <a:ext cx="3906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571500" y="1823794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2"/>
          </p:nvPr>
        </p:nvSpPr>
        <p:spPr>
          <a:xfrm>
            <a:off x="827690" y="2139077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3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4"/>
          </p:nvPr>
        </p:nvSpPr>
        <p:spPr>
          <a:xfrm>
            <a:off x="4883369" y="1823794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5"/>
          </p:nvPr>
        </p:nvSpPr>
        <p:spPr>
          <a:xfrm>
            <a:off x="5139557" y="2139077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6"/>
          </p:nvPr>
        </p:nvSpPr>
        <p:spPr>
          <a:xfrm>
            <a:off x="571500" y="2832788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7"/>
          </p:nvPr>
        </p:nvSpPr>
        <p:spPr>
          <a:xfrm>
            <a:off x="827690" y="3148070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8"/>
          </p:nvPr>
        </p:nvSpPr>
        <p:spPr>
          <a:xfrm>
            <a:off x="4883369" y="2832788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9"/>
          </p:nvPr>
        </p:nvSpPr>
        <p:spPr>
          <a:xfrm>
            <a:off x="5139557" y="3148070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3"/>
          </p:nvPr>
        </p:nvSpPr>
        <p:spPr>
          <a:xfrm>
            <a:off x="571500" y="3841780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4"/>
          </p:nvPr>
        </p:nvSpPr>
        <p:spPr>
          <a:xfrm>
            <a:off x="827690" y="4157063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5"/>
          </p:nvPr>
        </p:nvSpPr>
        <p:spPr>
          <a:xfrm>
            <a:off x="4883369" y="3841780"/>
            <a:ext cx="20289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16"/>
          </p:nvPr>
        </p:nvSpPr>
        <p:spPr>
          <a:xfrm>
            <a:off x="5139557" y="4157063"/>
            <a:ext cx="32319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7"/>
          </p:nvPr>
        </p:nvSpPr>
        <p:spPr>
          <a:xfrm>
            <a:off x="5514975" y="995257"/>
            <a:ext cx="30576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  <a:defRPr sz="30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Frame">
  <p:cSld name="Transition Frame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8098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Light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16827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1019"/>
              </a:buClr>
              <a:buSzPts val="1000"/>
              <a:buFont typeface="Roboto"/>
              <a:buNone/>
              <a:defRPr sz="1000" b="1">
                <a:solidFill>
                  <a:srgbClr val="E9101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742100"/>
            <a:ext cx="1415491" cy="1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orient="horz" pos="3096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Light 1">
  <p:cSld name="TITLE_ONL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080625" y="2490600"/>
            <a:ext cx="146700" cy="172800"/>
          </a:xfrm>
          <a:prstGeom prst="chevron">
            <a:avLst>
              <a:gd name="adj" fmla="val 40849"/>
            </a:avLst>
          </a:prstGeom>
          <a:solidFill>
            <a:srgbClr val="E910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742100"/>
            <a:ext cx="1415491" cy="1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orient="horz" pos="309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graphy">
  <p:cSld name="Geography">
    <p:bg>
      <p:bgPr>
        <a:solidFill>
          <a:schemeClr val="lt1">
            <a:alpha val="28235"/>
          </a:scheme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42"/>
            <a:ext cx="9144000" cy="51390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7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37249" y="4838544"/>
            <a:ext cx="713138" cy="18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27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134007" y="4838875"/>
            <a:ext cx="1513731" cy="18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581462" y="436508"/>
            <a:ext cx="780600" cy="19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43" name="Google Shape;43;p28"/>
          <p:cNvGraphicFramePr/>
          <p:nvPr/>
        </p:nvGraphicFramePr>
        <p:xfrm>
          <a:off x="580239" y="18237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{0C83F093-1977-4376-8AA2-E40676BBEFD9}</a:tableStyleId>
              </a:tblPr>
              <a:tblGrid>
                <a:gridCol w="399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075"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7777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7777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075"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7777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77777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075"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rgbClr val="77777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8600" marR="68600" marT="34300" marB="3430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Google Shape;44;p28"/>
          <p:cNvSpPr/>
          <p:nvPr/>
        </p:nvSpPr>
        <p:spPr>
          <a:xfrm>
            <a:off x="4489544" y="1823794"/>
            <a:ext cx="139500" cy="28911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578631" y="1823794"/>
            <a:ext cx="139500" cy="28911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4486275" y="1009545"/>
            <a:ext cx="39141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578631" y="1009545"/>
            <a:ext cx="363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933472" y="2024597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5"/>
          </p:nvPr>
        </p:nvSpPr>
        <p:spPr>
          <a:xfrm>
            <a:off x="933472" y="2988394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6"/>
          </p:nvPr>
        </p:nvSpPr>
        <p:spPr>
          <a:xfrm>
            <a:off x="933472" y="3952190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7"/>
          </p:nvPr>
        </p:nvSpPr>
        <p:spPr>
          <a:xfrm>
            <a:off x="4918379" y="2024597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8"/>
          </p:nvPr>
        </p:nvSpPr>
        <p:spPr>
          <a:xfrm>
            <a:off x="4918379" y="2988394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9"/>
          </p:nvPr>
        </p:nvSpPr>
        <p:spPr>
          <a:xfrm>
            <a:off x="4918379" y="3952190"/>
            <a:ext cx="326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lumn 1">
  <p:cSld name="Content Column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580239" y="636178"/>
            <a:ext cx="7963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71500" y="2175164"/>
            <a:ext cx="391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571500" y="2705792"/>
            <a:ext cx="39159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3"/>
          </p:nvPr>
        </p:nvSpPr>
        <p:spPr>
          <a:xfrm>
            <a:off x="4629150" y="2175164"/>
            <a:ext cx="391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4"/>
          </p:nvPr>
        </p:nvSpPr>
        <p:spPr>
          <a:xfrm>
            <a:off x="4629150" y="2705792"/>
            <a:ext cx="39147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5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lumn 2">
  <p:cSld name="Content Column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580239" y="633879"/>
            <a:ext cx="8089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80239" y="1880794"/>
            <a:ext cx="3906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400"/>
              <a:buNone/>
              <a:defRPr sz="14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580239" y="2369872"/>
            <a:ext cx="3906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580239" y="3390909"/>
            <a:ext cx="3906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400"/>
              <a:buNone/>
              <a:defRPr sz="14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580239" y="3879987"/>
            <a:ext cx="3906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5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6"/>
          </p:nvPr>
        </p:nvSpPr>
        <p:spPr>
          <a:xfrm>
            <a:off x="4763886" y="1880794"/>
            <a:ext cx="3906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400"/>
              <a:buNone/>
              <a:defRPr sz="14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7"/>
          </p:nvPr>
        </p:nvSpPr>
        <p:spPr>
          <a:xfrm>
            <a:off x="4763886" y="2369872"/>
            <a:ext cx="3906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8"/>
          </p:nvPr>
        </p:nvSpPr>
        <p:spPr>
          <a:xfrm>
            <a:off x="4763886" y="3390909"/>
            <a:ext cx="3906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400"/>
              <a:buNone/>
              <a:defRPr sz="14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9"/>
          </p:nvPr>
        </p:nvSpPr>
        <p:spPr>
          <a:xfrm>
            <a:off x="4763886" y="3879987"/>
            <a:ext cx="3906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lumn 3">
  <p:cSld name="Content Column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571499" y="1665018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2"/>
          </p:nvPr>
        </p:nvSpPr>
        <p:spPr>
          <a:xfrm>
            <a:off x="909578" y="2030651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3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4"/>
          </p:nvPr>
        </p:nvSpPr>
        <p:spPr>
          <a:xfrm>
            <a:off x="4883368" y="1665018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5"/>
          </p:nvPr>
        </p:nvSpPr>
        <p:spPr>
          <a:xfrm>
            <a:off x="5221446" y="2030651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6"/>
          </p:nvPr>
        </p:nvSpPr>
        <p:spPr>
          <a:xfrm>
            <a:off x="571499" y="2672312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7"/>
          </p:nvPr>
        </p:nvSpPr>
        <p:spPr>
          <a:xfrm>
            <a:off x="909578" y="3037945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8"/>
          </p:nvPr>
        </p:nvSpPr>
        <p:spPr>
          <a:xfrm>
            <a:off x="4883368" y="2672312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9"/>
          </p:nvPr>
        </p:nvSpPr>
        <p:spPr>
          <a:xfrm>
            <a:off x="5221446" y="3037945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3"/>
          </p:nvPr>
        </p:nvSpPr>
        <p:spPr>
          <a:xfrm>
            <a:off x="571499" y="3715875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4"/>
          </p:nvPr>
        </p:nvSpPr>
        <p:spPr>
          <a:xfrm>
            <a:off x="909578" y="4081508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5"/>
          </p:nvPr>
        </p:nvSpPr>
        <p:spPr>
          <a:xfrm>
            <a:off x="4883368" y="3715875"/>
            <a:ext cx="3570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500"/>
              <a:buNone/>
              <a:defRPr sz="15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6"/>
          </p:nvPr>
        </p:nvSpPr>
        <p:spPr>
          <a:xfrm>
            <a:off x="5221446" y="4081508"/>
            <a:ext cx="3231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580239" y="633879"/>
            <a:ext cx="8089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lumn 4">
  <p:cSld name="Content Column 4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580239" y="1009545"/>
            <a:ext cx="3906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>
            <a:off x="571499" y="2411345"/>
            <a:ext cx="2298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2"/>
          </p:nvPr>
        </p:nvSpPr>
        <p:spPr>
          <a:xfrm>
            <a:off x="571500" y="2776978"/>
            <a:ext cx="22980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3"/>
          </p:nvPr>
        </p:nvSpPr>
        <p:spPr>
          <a:xfrm>
            <a:off x="3312683" y="2411345"/>
            <a:ext cx="2298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4"/>
          </p:nvPr>
        </p:nvSpPr>
        <p:spPr>
          <a:xfrm>
            <a:off x="3312684" y="2776978"/>
            <a:ext cx="22980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5"/>
          </p:nvPr>
        </p:nvSpPr>
        <p:spPr>
          <a:xfrm>
            <a:off x="6053868" y="2411345"/>
            <a:ext cx="22980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6"/>
          </p:nvPr>
        </p:nvSpPr>
        <p:spPr>
          <a:xfrm>
            <a:off x="6053869" y="2776978"/>
            <a:ext cx="22980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7"/>
          </p:nvPr>
        </p:nvSpPr>
        <p:spPr>
          <a:xfrm>
            <a:off x="581462" y="436508"/>
            <a:ext cx="852600" cy="1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8"/>
          </p:nvPr>
        </p:nvSpPr>
        <p:spPr>
          <a:xfrm>
            <a:off x="571499" y="2166588"/>
            <a:ext cx="22980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9"/>
          </p:nvPr>
        </p:nvSpPr>
        <p:spPr>
          <a:xfrm>
            <a:off x="3308314" y="2161370"/>
            <a:ext cx="22980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3"/>
          </p:nvPr>
        </p:nvSpPr>
        <p:spPr>
          <a:xfrm>
            <a:off x="6049498" y="2166588"/>
            <a:ext cx="22980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E91019"/>
              </a:buClr>
              <a:buSzPts val="1200"/>
              <a:buNone/>
              <a:defRPr sz="1200" b="1">
                <a:solidFill>
                  <a:srgbClr val="E91019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4"/>
          </p:nvPr>
        </p:nvSpPr>
        <p:spPr>
          <a:xfrm>
            <a:off x="4629150" y="995257"/>
            <a:ext cx="39432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77777"/>
              </a:buClr>
              <a:buSzPts val="1200"/>
              <a:buNone/>
              <a:defRPr sz="1200" b="0" i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2349062"/>
            <a:ext cx="9144000" cy="2021400"/>
          </a:xfrm>
          <a:prstGeom prst="rect">
            <a:avLst/>
          </a:prstGeom>
          <a:solidFill>
            <a:schemeClr val="lt2">
              <a:alpha val="54117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0" y="-19961"/>
            <a:ext cx="9144000" cy="24528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0" y="4356847"/>
            <a:ext cx="9144000" cy="7941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/>
          <p:nvPr/>
        </p:nvSpPr>
        <p:spPr>
          <a:xfrm>
            <a:off x="0" y="118241"/>
            <a:ext cx="9009900" cy="50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571499" y="442928"/>
            <a:ext cx="80193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571499" y="1538302"/>
            <a:ext cx="80193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17">
            <a:alphaModFix amt="30000"/>
          </a:blip>
          <a:srcRect/>
          <a:stretch/>
        </p:blipFill>
        <p:spPr>
          <a:xfrm>
            <a:off x="134007" y="4838875"/>
            <a:ext cx="1513731" cy="185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111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0">
          <p15:clr>
            <a:srgbClr val="F26B43"/>
          </p15:clr>
        </p15:guide>
        <p15:guide id="2" pos="2916">
          <p15:clr>
            <a:srgbClr val="F26B43"/>
          </p15:clr>
        </p15:guide>
        <p15:guide id="3" pos="2826">
          <p15:clr>
            <a:srgbClr val="F26B43"/>
          </p15:clr>
        </p15:guide>
        <p15:guide id="4" pos="2286">
          <p15:clr>
            <a:srgbClr val="F26B43"/>
          </p15:clr>
        </p15:guide>
        <p15:guide id="5" pos="2196">
          <p15:clr>
            <a:srgbClr val="F26B43"/>
          </p15:clr>
        </p15:guide>
        <p15:guide id="6" pos="1638">
          <p15:clr>
            <a:srgbClr val="F26B43"/>
          </p15:clr>
        </p15:guide>
        <p15:guide id="7" pos="1548">
          <p15:clr>
            <a:srgbClr val="F26B43"/>
          </p15:clr>
        </p15:guide>
        <p15:guide id="8" pos="990">
          <p15:clr>
            <a:srgbClr val="F26B43"/>
          </p15:clr>
        </p15:guide>
        <p15:guide id="9" pos="900">
          <p15:clr>
            <a:srgbClr val="F26B43"/>
          </p15:clr>
        </p15:guide>
        <p15:guide id="10" pos="360">
          <p15:clr>
            <a:srgbClr val="F26B43"/>
          </p15:clr>
        </p15:guide>
        <p15:guide id="11" pos="5400">
          <p15:clr>
            <a:srgbClr val="F26B43"/>
          </p15:clr>
        </p15:guide>
        <p15:guide id="12" pos="3474">
          <p15:clr>
            <a:srgbClr val="F26B43"/>
          </p15:clr>
        </p15:guide>
        <p15:guide id="13" pos="3564">
          <p15:clr>
            <a:srgbClr val="F26B43"/>
          </p15:clr>
        </p15:guide>
        <p15:guide id="14" pos="4104">
          <p15:clr>
            <a:srgbClr val="F26B43"/>
          </p15:clr>
        </p15:guide>
        <p15:guide id="15" pos="4194">
          <p15:clr>
            <a:srgbClr val="F26B43"/>
          </p15:clr>
        </p15:guide>
        <p15:guide id="16" pos="4752">
          <p15:clr>
            <a:srgbClr val="F26B43"/>
          </p15:clr>
        </p15:guide>
        <p15:guide id="17" pos="4842">
          <p15:clr>
            <a:srgbClr val="F26B43"/>
          </p15:clr>
        </p15:guide>
        <p15:guide id="18" orient="horz" pos="2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intelligence.com/content/future-of-digital-2024?_gl=1*fh42q*_ga*MTI3MTI5ODY4Ni4xNjgxMzk4NTA5*_ga_XXYLHB9SXG*MTcwMDE1NzQ0NC40MDEuMC4xNzAwMTU3NDQ0LjYwLjAuMA..*_gcl_aw*R0NMLjE2OTc2NTY4ODkuQ2p3S0NBand2ck9wQmhCZEVpd0FSNTgtM05CNHRMQW05a21uVzdEd3Zpc1lpLU1sVjhGN1dScWEyZ0pMd1V4VGJXZlU3djV1UUdleVlCb0NsWUFRQXZEX0J3RQ..*_gcl_au*NzUyMTU2NzQ3LjE2OTM0MjQ4MjYuOTc1ODgzMjQ1LjE2OTg5MjcxOTAuMTY5ODkyNzI2NA..&amp;utm_source=website&amp;utm_medium=future_of_digital_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nsiderintelligence.com/become-a-client/?utm_source=website&amp;utm_medium=future_of_digital_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title" idx="4294967295"/>
          </p:nvPr>
        </p:nvSpPr>
        <p:spPr>
          <a:xfrm>
            <a:off x="597946" y="1322574"/>
            <a:ext cx="49815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13"/>
              <a:buFont typeface="Arial"/>
              <a:buNone/>
            </a:pPr>
            <a:r>
              <a:rPr lang="en" sz="3200"/>
              <a:t>The Future of Digital 2024 Report Sample</a:t>
            </a:r>
            <a:br>
              <a:rPr lang="en" sz="3200"/>
            </a:br>
            <a:r>
              <a:rPr lang="en" sz="2700">
                <a:solidFill>
                  <a:schemeClr val="accent1"/>
                </a:solidFill>
              </a:rPr>
              <a:t>Winning the New Zero Sum Game</a:t>
            </a:r>
            <a:endParaRPr sz="27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62746"/>
              <a:buFont typeface="Arial"/>
              <a:buNone/>
            </a:pPr>
            <a:r>
              <a:rPr lang="en" sz="1600"/>
              <a:t>November 2023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"/>
          <p:cNvSpPr txBox="1">
            <a:spLocks noGrp="1"/>
          </p:cNvSpPr>
          <p:nvPr>
            <p:ph type="subTitle" idx="4294967295"/>
          </p:nvPr>
        </p:nvSpPr>
        <p:spPr>
          <a:xfrm>
            <a:off x="3337500" y="1248913"/>
            <a:ext cx="4368300" cy="3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1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Beyond the boom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2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consumers spend time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3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consumers spend money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4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Converging business models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5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advertisers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Work Sans Black"/>
                <a:ea typeface="Work Sans Black"/>
                <a:cs typeface="Work Sans Black"/>
                <a:sym typeface="Work Sans Black"/>
              </a:rPr>
              <a:t>6</a:t>
            </a:r>
            <a:r>
              <a:rPr lang="en" sz="1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retailers &amp; brands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 txBox="1"/>
          <p:nvPr/>
        </p:nvSpPr>
        <p:spPr>
          <a:xfrm>
            <a:off x="1196950" y="1516585"/>
            <a:ext cx="16608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 E N D A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2000" b="1" i="1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2000" b="1" i="1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0" y="318052"/>
            <a:ext cx="7705800" cy="9308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1561076" y="318052"/>
            <a:ext cx="5251558" cy="8689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This is a small sample of the report. </a:t>
            </a:r>
            <a:br>
              <a:rPr lang="en" sz="1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full report is available to our clients.</a:t>
            </a:r>
            <a:endParaRPr/>
          </a:p>
        </p:txBody>
      </p:sp>
      <p:sp>
        <p:nvSpPr>
          <p:cNvPr id="228" name="Google Shape;228;p2">
            <a:hlinkClick r:id="rId3"/>
          </p:cNvPr>
          <p:cNvSpPr/>
          <p:nvPr/>
        </p:nvSpPr>
        <p:spPr>
          <a:xfrm>
            <a:off x="5581506" y="629618"/>
            <a:ext cx="1636982" cy="25497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NOW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1737325" y="4562850"/>
            <a:ext cx="6835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ages 18+; includes time spent with digital internet activities (desktop/laptop, nonvoice mobile, connected TV, and other connected devices), print, radio, TV, and other traditional media including printed catalogs, direct mail, cinema, and out-of-home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Insider Intelligence | </a:t>
            </a:r>
            <a:r>
              <a:rPr lang="en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eMarketer</a:t>
            </a: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Forecast, June 2023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Time spent on media has reached a plateau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235" name="Google Shape;2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712" y="1261750"/>
            <a:ext cx="5442575" cy="328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/>
          <p:nvPr/>
        </p:nvSpPr>
        <p:spPr>
          <a:xfrm>
            <a:off x="628650" y="963250"/>
            <a:ext cx="78867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hrs:mins spent on media per day per US adult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>
            <a:spLocks noGrp="1"/>
          </p:cNvSpPr>
          <p:nvPr>
            <p:ph type="sldNum" idx="12"/>
          </p:nvPr>
        </p:nvSpPr>
        <p:spPr>
          <a:xfrm>
            <a:off x="8669922" y="4801805"/>
            <a:ext cx="260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 b="1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2000" b="1" i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-3" y="78758"/>
            <a:ext cx="241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7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BEYOND THE BOOM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A few leading countries show that US ecommerce penetration has a lot of room to grow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628650" y="1115650"/>
            <a:ext cx="78867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ecommerce % of retail sales in each country, 2023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1737350" y="4425696"/>
            <a:ext cx="70299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includes products or services ordered using the internet, regardless of the method of payment or fulfillment; excludes travel and event tickets, payments such as bill pay, taxes, or money transfers, restaurant sales, food services and drinking place sales, gambling and other vice goods sales; China excludes Hong Kong; China, Indonesia, and South Korea forecasts from June 2023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Source: Insider Intelligence | eMarketer Forecast, Nov 2023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275" y="1925600"/>
            <a:ext cx="5519452" cy="19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"/>
          <p:cNvSpPr txBox="1"/>
          <p:nvPr/>
        </p:nvSpPr>
        <p:spPr>
          <a:xfrm>
            <a:off x="-3" y="78758"/>
            <a:ext cx="241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7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HOW CONSUMERS SPEND MONEY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 txBox="1">
            <a:spLocks noGrp="1"/>
          </p:cNvSpPr>
          <p:nvPr>
            <p:ph type="sldNum" idx="12"/>
          </p:nvPr>
        </p:nvSpPr>
        <p:spPr>
          <a:xfrm>
            <a:off x="8427563" y="4793975"/>
            <a:ext cx="503062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 b="1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endParaRPr sz="2000" b="1" i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/>
          <p:nvPr/>
        </p:nvSpPr>
        <p:spPr>
          <a:xfrm>
            <a:off x="628650" y="1515925"/>
            <a:ext cx="7644000" cy="29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Business models are converging as big players replicate one another’s playbooks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742765" y="1626975"/>
            <a:ext cx="2423100" cy="275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Retail media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latest big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ad trend,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Amazon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leading the way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3243400" y="1626975"/>
            <a:ext cx="2423100" cy="275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TikTok is building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Amazon-like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flywheel across media,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advertising,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commerce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5744035" y="1626975"/>
            <a:ext cx="2423100" cy="275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Everyone’s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racing to </a:t>
            </a:r>
            <a:b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AI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 rot="10800000">
            <a:off x="1597765" y="1613600"/>
            <a:ext cx="713100" cy="237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 rot="10800000">
            <a:off x="4098400" y="1613600"/>
            <a:ext cx="713100" cy="237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/>
          <p:nvPr/>
        </p:nvSpPr>
        <p:spPr>
          <a:xfrm rot="10800000">
            <a:off x="6599035" y="1613600"/>
            <a:ext cx="713100" cy="237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-3" y="78758"/>
            <a:ext cx="241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7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CONVERGING BUSINESS MODELS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3">
            <a:alphaModFix/>
          </a:blip>
          <a:srcRect t="21430" r="66236" b="17705"/>
          <a:stretch/>
        </p:blipFill>
        <p:spPr>
          <a:xfrm>
            <a:off x="1504950" y="1744700"/>
            <a:ext cx="1236210" cy="1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 l="31871" t="21430" r="34364" b="17705"/>
          <a:stretch/>
        </p:blipFill>
        <p:spPr>
          <a:xfrm>
            <a:off x="3968309" y="1744700"/>
            <a:ext cx="1236210" cy="1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3">
            <a:alphaModFix/>
          </a:blip>
          <a:srcRect l="67229" t="21430" r="-992" b="17705"/>
          <a:stretch/>
        </p:blipFill>
        <p:spPr>
          <a:xfrm>
            <a:off x="6489872" y="1744700"/>
            <a:ext cx="1236210" cy="11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"/>
          <p:cNvSpPr txBox="1">
            <a:spLocks noGrp="1"/>
          </p:cNvSpPr>
          <p:nvPr>
            <p:ph type="sldNum" idx="12"/>
          </p:nvPr>
        </p:nvSpPr>
        <p:spPr>
          <a:xfrm>
            <a:off x="8389856" y="4793975"/>
            <a:ext cx="54076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 b="1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endParaRPr sz="2000" b="1" i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/>
          <p:nvPr/>
        </p:nvSpPr>
        <p:spPr>
          <a:xfrm>
            <a:off x="628650" y="1115650"/>
            <a:ext cx="78867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US total media ad spending vs. adult time spent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1737360" y="4425696"/>
            <a:ext cx="69963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ages 18+; includes time spent with digital internet activities (desktop/laptop, nonvoice mobile, connected TV, and other connected devices), print, radio, TV, and other traditional media including printed catalogs, direct mail, cinema, and out-of-home; total media ad spending includes digital (desktop/laptop, mobile, and other internet-connected devices), directories, magazines, newspapers, out-of-home, radio, and TV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Insider Intelligence | eMarketer Forecast, Oct 2023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638" y="1584950"/>
            <a:ext cx="6604723" cy="275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630936" y="274320"/>
            <a:ext cx="8188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latin typeface="Helvetica Neue"/>
                <a:ea typeface="Helvetica Neue"/>
                <a:cs typeface="Helvetica Neue"/>
                <a:sym typeface="Helvetica Neue"/>
              </a:rPr>
              <a:t>Marketers have shown they can evolve their budgets over time—but sometimes they overshoot</a:t>
            </a: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-3" y="78758"/>
            <a:ext cx="241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7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OPPORTUNITIES FOR ADVERTISERS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>
            <a:spLocks noGrp="1"/>
          </p:cNvSpPr>
          <p:nvPr>
            <p:ph type="sldNum" idx="12"/>
          </p:nvPr>
        </p:nvSpPr>
        <p:spPr>
          <a:xfrm>
            <a:off x="8295588" y="4793975"/>
            <a:ext cx="635037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 b="1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</a:t>
            </a:r>
            <a:endParaRPr sz="2000" b="1" i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/>
          <p:nvPr/>
        </p:nvSpPr>
        <p:spPr>
          <a:xfrm>
            <a:off x="628650" y="1115650"/>
            <a:ext cx="78867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of US retail ecommerce vs. non-ecommerce sales, by company, 2022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175" y="2081775"/>
            <a:ext cx="5757652" cy="198583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/>
          <p:cNvSpPr txBox="1"/>
          <p:nvPr/>
        </p:nvSpPr>
        <p:spPr>
          <a:xfrm>
            <a:off x="3434050" y="1692975"/>
            <a:ext cx="24900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Offline, the biggest player has just ~7.1% share of the market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7"/>
          <p:cNvCxnSpPr/>
          <p:nvPr/>
        </p:nvCxnSpPr>
        <p:spPr>
          <a:xfrm rot="10800000" flipH="1">
            <a:off x="2988975" y="2083050"/>
            <a:ext cx="354000" cy="23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84" name="Google Shape;284;p7"/>
          <p:cNvSpPr txBox="1"/>
          <p:nvPr/>
        </p:nvSpPr>
        <p:spPr>
          <a:xfrm>
            <a:off x="-3" y="78758"/>
            <a:ext cx="241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7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OPPORTUNITIES FOR RETAILERS &amp; BRANDS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 txBox="1">
            <a:spLocks noGrp="1"/>
          </p:cNvSpPr>
          <p:nvPr>
            <p:ph type="sldNum" idx="12"/>
          </p:nvPr>
        </p:nvSpPr>
        <p:spPr>
          <a:xfrm>
            <a:off x="8361575" y="4793975"/>
            <a:ext cx="5690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2000" b="1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</a:t>
            </a:r>
            <a:endParaRPr sz="2000" b="1" i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Retailers’ shift online pits them against a giant competitor that has no offline counterpart</a:t>
            </a:r>
            <a:endParaRPr/>
          </a:p>
        </p:txBody>
      </p:sp>
      <p:sp>
        <p:nvSpPr>
          <p:cNvPr id="287" name="Google Shape;287;p7"/>
          <p:cNvSpPr txBox="1"/>
          <p:nvPr/>
        </p:nvSpPr>
        <p:spPr>
          <a:xfrm>
            <a:off x="1737360" y="4425696"/>
            <a:ext cx="69963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retail excludes travel and event tickets, payments such as bill pay, taxes, or money transfers, restaurant sales, food services and drinking place sales, gambling and other vice goods sales; *non-ecommerce </a:t>
            </a:r>
            <a:r>
              <a:rPr lang="en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figures based on company earnings and are not official Insider Intelligence | eMarketer estimates</a:t>
            </a:r>
            <a:r>
              <a:rPr lang="en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**ecommerce includes products or services ordered using the internet, regardless of the method of payment or fulfillment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/>
          <p:nvPr/>
        </p:nvSpPr>
        <p:spPr>
          <a:xfrm>
            <a:off x="0" y="1573818"/>
            <a:ext cx="7705800" cy="12488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  <a:effectLst>
            <a:outerShdw blurRad="225135" sx="102000" sy="102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980784" y="1722949"/>
            <a:ext cx="5251558" cy="9414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the full 40+ slide version of the report,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become a client and get access to all our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forecasts and analysis:</a:t>
            </a:r>
            <a:endParaRPr/>
          </a:p>
        </p:txBody>
      </p:sp>
      <p:sp>
        <p:nvSpPr>
          <p:cNvPr id="295" name="Google Shape;295;p8">
            <a:hlinkClick r:id="rId4"/>
          </p:cNvPr>
          <p:cNvSpPr/>
          <p:nvPr/>
        </p:nvSpPr>
        <p:spPr>
          <a:xfrm>
            <a:off x="5718145" y="2066192"/>
            <a:ext cx="1636982" cy="2549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 UP NOW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2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Macintosh PowerPoint</Application>
  <PresentationFormat>On-screen Show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Helvetica Neue</vt:lpstr>
      <vt:lpstr>Helvetica Neue Light</vt:lpstr>
      <vt:lpstr>Arial</vt:lpstr>
      <vt:lpstr>Work Sans Black</vt:lpstr>
      <vt:lpstr>Noto Sans Symbols</vt:lpstr>
      <vt:lpstr>Calibri</vt:lpstr>
      <vt:lpstr>Roboto Black</vt:lpstr>
      <vt:lpstr>Roboto</vt:lpstr>
      <vt:lpstr>02_Custom Design</vt:lpstr>
      <vt:lpstr>Simple Light</vt:lpstr>
      <vt:lpstr>The Future of Digital 2024 Report Sample Winning the New Zero Sum Game November 2023</vt:lpstr>
      <vt:lpstr>PowerPoint Presentation</vt:lpstr>
      <vt:lpstr>Time spent on media has reached a plateau</vt:lpstr>
      <vt:lpstr>A few leading countries show that US ecommerce penetration has a lot of room to grow</vt:lpstr>
      <vt:lpstr>Business models are converging as big players replicate one another’s playbooks</vt:lpstr>
      <vt:lpstr>Marketers have shown they can evolve their budgets over time—but sometimes they overshoot</vt:lpstr>
      <vt:lpstr>Retailers’ shift online pits them against a giant competitor that has no offline counterpart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Digital 2024 Report Sample Winning the New Zero Sum Game November 2023</dc:title>
  <cp:lastModifiedBy>Jonathan Tam</cp:lastModifiedBy>
  <cp:revision>1</cp:revision>
  <dcterms:modified xsi:type="dcterms:W3CDTF">2023-11-16T18:00:18Z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0x010100767E4A841C73714EA3DBFBBC72A64425</vt:lpwstr>
  </property>
  <property fmtid="{D5CDD505-2E9C-101B-9397-08002B2CF9AE}" pid="3" name="_dlc_DocIdItemGuid">
    <vt:lpwstr>412a1259-676c-4a4c-a424-96d2a469e7db</vt:lpwstr>
  </property>
  <property fmtid="{D5CDD505-2E9C-101B-9397-08002B2CF9AE}" pid="4" name="Metadata">
    <vt:lpwstr/>
  </property>
  <property fmtid="{D5CDD505-2E9C-101B-9397-08002B2CF9AE}" pid="5" name="MediaServiceImageTags">
    <vt:lpwstr/>
  </property>
</Properties>
</file>